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notesMasterIdLst>
    <p:notesMasterId r:id="rId16"/>
  </p:notesMasterIdLst>
  <p:sldIdLst>
    <p:sldId id="258" r:id="rId2"/>
    <p:sldId id="259" r:id="rId3"/>
    <p:sldId id="272" r:id="rId4"/>
    <p:sldId id="262" r:id="rId5"/>
    <p:sldId id="270" r:id="rId6"/>
    <p:sldId id="271" r:id="rId7"/>
    <p:sldId id="264" r:id="rId8"/>
    <p:sldId id="268" r:id="rId9"/>
    <p:sldId id="265" r:id="rId10"/>
    <p:sldId id="266" r:id="rId11"/>
    <p:sldId id="269" r:id="rId12"/>
    <p:sldId id="273" r:id="rId13"/>
    <p:sldId id="267" r:id="rId14"/>
    <p:sldId id="25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22D40C-A374-429F-BA7C-FA2C2141D0ED}" v="2035" dt="2017-04-26T04:39:44.5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8"/>
    <p:restoredTop sz="94648"/>
  </p:normalViewPr>
  <p:slideViewPr>
    <p:cSldViewPr snapToGrid="0">
      <p:cViewPr varScale="1">
        <p:scale>
          <a:sx n="94" d="100"/>
          <a:sy n="94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22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BFCE25-7982-4A6F-9E43-4F0601FE50DC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7DFB13B-77AD-42CC-979A-168604984F75}">
      <dgm:prSet phldrT="[Text]"/>
      <dgm:spPr/>
      <dgm:t>
        <a:bodyPr/>
        <a:lstStyle/>
        <a:p>
          <a:r>
            <a:rPr lang="en-US"/>
            <a:t>Logistic Regression</a:t>
          </a:r>
        </a:p>
      </dgm:t>
    </dgm:pt>
    <dgm:pt modelId="{02B9245F-6398-4FF1-A61A-7E0A91F964BD}" type="parTrans" cxnId="{BCAB61F2-33D0-49F8-818E-EF71C856A30E}">
      <dgm:prSet/>
      <dgm:spPr/>
      <dgm:t>
        <a:bodyPr/>
        <a:lstStyle/>
        <a:p>
          <a:endParaRPr lang="en-US"/>
        </a:p>
      </dgm:t>
    </dgm:pt>
    <dgm:pt modelId="{A085A121-660E-4ECC-9FF8-2C076C905D5B}" type="sibTrans" cxnId="{BCAB61F2-33D0-49F8-818E-EF71C856A30E}">
      <dgm:prSet/>
      <dgm:spPr/>
      <dgm:t>
        <a:bodyPr/>
        <a:lstStyle/>
        <a:p>
          <a:endParaRPr lang="en-US"/>
        </a:p>
      </dgm:t>
    </dgm:pt>
    <dgm:pt modelId="{2B47BE63-0FCF-4AEE-98F0-5200081EDF46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Deep Bag of Frames (</a:t>
          </a:r>
          <a:r>
            <a:rPr lang="en-US" dirty="0" err="1" smtClean="0"/>
            <a:t>DBoF</a:t>
          </a:r>
          <a:r>
            <a:rPr lang="en-US" dirty="0" smtClean="0"/>
            <a:t>)</a:t>
          </a:r>
          <a:endParaRPr lang="en-US" dirty="0"/>
        </a:p>
      </dgm:t>
    </dgm:pt>
    <dgm:pt modelId="{733FDB2A-4095-42F9-B53D-47D8C97C042E}" type="parTrans" cxnId="{08041E30-A693-440C-9555-85A140E9F9C8}">
      <dgm:prSet/>
      <dgm:spPr/>
      <dgm:t>
        <a:bodyPr/>
        <a:lstStyle/>
        <a:p>
          <a:endParaRPr lang="en-US"/>
        </a:p>
      </dgm:t>
    </dgm:pt>
    <dgm:pt modelId="{E04A46E1-742A-42A9-8254-80D6B8035BB4}" type="sibTrans" cxnId="{08041E30-A693-440C-9555-85A140E9F9C8}">
      <dgm:prSet/>
      <dgm:spPr/>
      <dgm:t>
        <a:bodyPr/>
        <a:lstStyle/>
        <a:p>
          <a:endParaRPr lang="en-US"/>
        </a:p>
      </dgm:t>
    </dgm:pt>
    <dgm:pt modelId="{2C658436-DF6E-4074-81D2-B4CFE8FC8A21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LSTM</a:t>
          </a:r>
        </a:p>
      </dgm:t>
    </dgm:pt>
    <dgm:pt modelId="{312CC220-7DB2-44A8-98C8-5EAABEFA2180}" type="parTrans" cxnId="{0AE7151A-05C7-4901-B5A7-6253330C3C7A}">
      <dgm:prSet/>
      <dgm:spPr/>
      <dgm:t>
        <a:bodyPr/>
        <a:lstStyle/>
        <a:p>
          <a:endParaRPr lang="en-US"/>
        </a:p>
      </dgm:t>
    </dgm:pt>
    <dgm:pt modelId="{860D60C3-9FFA-4D39-9DC4-844FF09B1A73}" type="sibTrans" cxnId="{0AE7151A-05C7-4901-B5A7-6253330C3C7A}">
      <dgm:prSet/>
      <dgm:spPr/>
      <dgm:t>
        <a:bodyPr/>
        <a:lstStyle/>
        <a:p>
          <a:endParaRPr lang="en-US"/>
        </a:p>
      </dgm:t>
    </dgm:pt>
    <dgm:pt modelId="{4933F4D4-2E4A-421B-A2FC-DB62F5A95581}">
      <dgm:prSet phldrT="[Text]"/>
      <dgm:spPr/>
      <dgm:t>
        <a:bodyPr/>
        <a:lstStyle/>
        <a:p>
          <a:r>
            <a:rPr lang="en-US" dirty="0"/>
            <a:t>Ensemble?</a:t>
          </a:r>
        </a:p>
      </dgm:t>
    </dgm:pt>
    <dgm:pt modelId="{2D73412D-3B50-4836-8632-387144A722DE}" type="parTrans" cxnId="{D17382C8-60E5-4F9E-9B9F-981B7D464EE0}">
      <dgm:prSet/>
      <dgm:spPr/>
      <dgm:t>
        <a:bodyPr/>
        <a:lstStyle/>
        <a:p>
          <a:endParaRPr lang="en-US"/>
        </a:p>
      </dgm:t>
    </dgm:pt>
    <dgm:pt modelId="{6FA9FACC-11B9-45C5-B6D3-333950CEA1FA}" type="sibTrans" cxnId="{D17382C8-60E5-4F9E-9B9F-981B7D464EE0}">
      <dgm:prSet/>
      <dgm:spPr/>
      <dgm:t>
        <a:bodyPr/>
        <a:lstStyle/>
        <a:p>
          <a:endParaRPr lang="en-US"/>
        </a:p>
      </dgm:t>
    </dgm:pt>
    <dgm:pt modelId="{04E4F490-5643-7146-B1B7-2263BA138BEF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mtClean="0"/>
            <a:t>Neural Network </a:t>
          </a:r>
          <a:endParaRPr lang="en-US"/>
        </a:p>
      </dgm:t>
    </dgm:pt>
    <dgm:pt modelId="{262701F2-274D-5949-A7B0-43DDD802C006}" type="parTrans" cxnId="{347247CC-FFDD-B94B-91EA-30BB405598B3}">
      <dgm:prSet/>
      <dgm:spPr/>
      <dgm:t>
        <a:bodyPr/>
        <a:lstStyle/>
        <a:p>
          <a:endParaRPr lang="en-US"/>
        </a:p>
      </dgm:t>
    </dgm:pt>
    <dgm:pt modelId="{BF8ABAA3-ADDC-FB4E-A75D-776A78A1E705}" type="sibTrans" cxnId="{347247CC-FFDD-B94B-91EA-30BB405598B3}">
      <dgm:prSet/>
      <dgm:spPr/>
      <dgm:t>
        <a:bodyPr/>
        <a:lstStyle/>
        <a:p>
          <a:endParaRPr lang="en-US"/>
        </a:p>
      </dgm:t>
    </dgm:pt>
    <dgm:pt modelId="{44B7FD29-BEC2-42EB-8CC7-5C082D82D252}" type="pres">
      <dgm:prSet presAssocID="{F8BFCE25-7982-4A6F-9E43-4F0601FE50D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B9F95A4-12FE-4142-97E8-124A8FD69D0F}" type="pres">
      <dgm:prSet presAssocID="{67DFB13B-77AD-42CC-979A-168604984F7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02DD39-2FD7-49A0-8580-6FB8AA9A3F74}" type="pres">
      <dgm:prSet presAssocID="{A085A121-660E-4ECC-9FF8-2C076C905D5B}" presName="sibTrans" presStyleCnt="0"/>
      <dgm:spPr/>
    </dgm:pt>
    <dgm:pt modelId="{C5F421F8-90C3-8F41-BA9B-0683C371EE0C}" type="pres">
      <dgm:prSet presAssocID="{04E4F490-5643-7146-B1B7-2263BA138BE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3D197E-E0C8-6C44-A649-33406916B331}" type="pres">
      <dgm:prSet presAssocID="{BF8ABAA3-ADDC-FB4E-A75D-776A78A1E705}" presName="sibTrans" presStyleCnt="0"/>
      <dgm:spPr/>
    </dgm:pt>
    <dgm:pt modelId="{33134367-ED2E-48A8-B09F-5107807D9ACA}" type="pres">
      <dgm:prSet presAssocID="{2B47BE63-0FCF-4AEE-98F0-5200081EDF4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34754C-B045-4B0A-8454-757709F05E70}" type="pres">
      <dgm:prSet presAssocID="{E04A46E1-742A-42A9-8254-80D6B8035BB4}" presName="sibTrans" presStyleCnt="0"/>
      <dgm:spPr/>
    </dgm:pt>
    <dgm:pt modelId="{9E376C3F-7645-4D24-B3CD-5D77AF23765B}" type="pres">
      <dgm:prSet presAssocID="{2C658436-DF6E-4074-81D2-B4CFE8FC8A2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0C79E6-F821-4128-82A4-7E0EABA22C17}" type="pres">
      <dgm:prSet presAssocID="{860D60C3-9FFA-4D39-9DC4-844FF09B1A73}" presName="sibTrans" presStyleCnt="0"/>
      <dgm:spPr/>
    </dgm:pt>
    <dgm:pt modelId="{ED27BDB7-B1ED-40BF-A176-B5152701CF54}" type="pres">
      <dgm:prSet presAssocID="{4933F4D4-2E4A-421B-A2FC-DB62F5A9558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AB61F2-33D0-49F8-818E-EF71C856A30E}" srcId="{F8BFCE25-7982-4A6F-9E43-4F0601FE50DC}" destId="{67DFB13B-77AD-42CC-979A-168604984F75}" srcOrd="0" destOrd="0" parTransId="{02B9245F-6398-4FF1-A61A-7E0A91F964BD}" sibTransId="{A085A121-660E-4ECC-9FF8-2C076C905D5B}"/>
    <dgm:cxn modelId="{FE33923A-3BCF-4F65-B405-F214A296C694}" type="presOf" srcId="{2B47BE63-0FCF-4AEE-98F0-5200081EDF46}" destId="{33134367-ED2E-48A8-B09F-5107807D9ACA}" srcOrd="0" destOrd="0" presId="urn:microsoft.com/office/officeart/2005/8/layout/default"/>
    <dgm:cxn modelId="{0AE7151A-05C7-4901-B5A7-6253330C3C7A}" srcId="{F8BFCE25-7982-4A6F-9E43-4F0601FE50DC}" destId="{2C658436-DF6E-4074-81D2-B4CFE8FC8A21}" srcOrd="3" destOrd="0" parTransId="{312CC220-7DB2-44A8-98C8-5EAABEFA2180}" sibTransId="{860D60C3-9FFA-4D39-9DC4-844FF09B1A73}"/>
    <dgm:cxn modelId="{347247CC-FFDD-B94B-91EA-30BB405598B3}" srcId="{F8BFCE25-7982-4A6F-9E43-4F0601FE50DC}" destId="{04E4F490-5643-7146-B1B7-2263BA138BEF}" srcOrd="1" destOrd="0" parTransId="{262701F2-274D-5949-A7B0-43DDD802C006}" sibTransId="{BF8ABAA3-ADDC-FB4E-A75D-776A78A1E705}"/>
    <dgm:cxn modelId="{D17382C8-60E5-4F9E-9B9F-981B7D464EE0}" srcId="{F8BFCE25-7982-4A6F-9E43-4F0601FE50DC}" destId="{4933F4D4-2E4A-421B-A2FC-DB62F5A95581}" srcOrd="4" destOrd="0" parTransId="{2D73412D-3B50-4836-8632-387144A722DE}" sibTransId="{6FA9FACC-11B9-45C5-B6D3-333950CEA1FA}"/>
    <dgm:cxn modelId="{4C7C845E-811A-4C48-BBAD-F635D0C6B92D}" type="presOf" srcId="{4933F4D4-2E4A-421B-A2FC-DB62F5A95581}" destId="{ED27BDB7-B1ED-40BF-A176-B5152701CF54}" srcOrd="0" destOrd="0" presId="urn:microsoft.com/office/officeart/2005/8/layout/default"/>
    <dgm:cxn modelId="{263D167C-D6A7-544F-A32E-FDCCD8A8EB4A}" type="presOf" srcId="{04E4F490-5643-7146-B1B7-2263BA138BEF}" destId="{C5F421F8-90C3-8F41-BA9B-0683C371EE0C}" srcOrd="0" destOrd="0" presId="urn:microsoft.com/office/officeart/2005/8/layout/default"/>
    <dgm:cxn modelId="{CCFE2C54-EB1D-4806-A60C-5D690011817A}" type="presOf" srcId="{F8BFCE25-7982-4A6F-9E43-4F0601FE50DC}" destId="{44B7FD29-BEC2-42EB-8CC7-5C082D82D252}" srcOrd="0" destOrd="0" presId="urn:microsoft.com/office/officeart/2005/8/layout/default"/>
    <dgm:cxn modelId="{08041E30-A693-440C-9555-85A140E9F9C8}" srcId="{F8BFCE25-7982-4A6F-9E43-4F0601FE50DC}" destId="{2B47BE63-0FCF-4AEE-98F0-5200081EDF46}" srcOrd="2" destOrd="0" parTransId="{733FDB2A-4095-42F9-B53D-47D8C97C042E}" sibTransId="{E04A46E1-742A-42A9-8254-80D6B8035BB4}"/>
    <dgm:cxn modelId="{6854657C-AA7C-4F0D-B83D-22B6AEFDF70E}" type="presOf" srcId="{67DFB13B-77AD-42CC-979A-168604984F75}" destId="{DB9F95A4-12FE-4142-97E8-124A8FD69D0F}" srcOrd="0" destOrd="0" presId="urn:microsoft.com/office/officeart/2005/8/layout/default"/>
    <dgm:cxn modelId="{18AADCFC-9FCB-4BBE-8E11-E4776DC342A3}" type="presOf" srcId="{2C658436-DF6E-4074-81D2-B4CFE8FC8A21}" destId="{9E376C3F-7645-4D24-B3CD-5D77AF23765B}" srcOrd="0" destOrd="0" presId="urn:microsoft.com/office/officeart/2005/8/layout/default"/>
    <dgm:cxn modelId="{F695B0CA-AD8B-461E-AE9A-61A8B4AA8180}" type="presParOf" srcId="{44B7FD29-BEC2-42EB-8CC7-5C082D82D252}" destId="{DB9F95A4-12FE-4142-97E8-124A8FD69D0F}" srcOrd="0" destOrd="0" presId="urn:microsoft.com/office/officeart/2005/8/layout/default"/>
    <dgm:cxn modelId="{5DB194A8-E2C9-4295-93E1-93779A6CE072}" type="presParOf" srcId="{44B7FD29-BEC2-42EB-8CC7-5C082D82D252}" destId="{9E02DD39-2FD7-49A0-8580-6FB8AA9A3F74}" srcOrd="1" destOrd="0" presId="urn:microsoft.com/office/officeart/2005/8/layout/default"/>
    <dgm:cxn modelId="{7BD02E48-B5E0-F240-A8FF-1754E2D5DB36}" type="presParOf" srcId="{44B7FD29-BEC2-42EB-8CC7-5C082D82D252}" destId="{C5F421F8-90C3-8F41-BA9B-0683C371EE0C}" srcOrd="2" destOrd="0" presId="urn:microsoft.com/office/officeart/2005/8/layout/default"/>
    <dgm:cxn modelId="{C4871903-BA75-A14C-A958-E6B2545284FF}" type="presParOf" srcId="{44B7FD29-BEC2-42EB-8CC7-5C082D82D252}" destId="{863D197E-E0C8-6C44-A649-33406916B331}" srcOrd="3" destOrd="0" presId="urn:microsoft.com/office/officeart/2005/8/layout/default"/>
    <dgm:cxn modelId="{B119415B-3D68-44FC-BF90-C35C7CEA06B8}" type="presParOf" srcId="{44B7FD29-BEC2-42EB-8CC7-5C082D82D252}" destId="{33134367-ED2E-48A8-B09F-5107807D9ACA}" srcOrd="4" destOrd="0" presId="urn:microsoft.com/office/officeart/2005/8/layout/default"/>
    <dgm:cxn modelId="{EC3656E0-199A-4BA3-8D4B-B165FF31A2E5}" type="presParOf" srcId="{44B7FD29-BEC2-42EB-8CC7-5C082D82D252}" destId="{EA34754C-B045-4B0A-8454-757709F05E70}" srcOrd="5" destOrd="0" presId="urn:microsoft.com/office/officeart/2005/8/layout/default"/>
    <dgm:cxn modelId="{1D893AC2-6EA4-4D5C-9E1F-B5E323FAC96A}" type="presParOf" srcId="{44B7FD29-BEC2-42EB-8CC7-5C082D82D252}" destId="{9E376C3F-7645-4D24-B3CD-5D77AF23765B}" srcOrd="6" destOrd="0" presId="urn:microsoft.com/office/officeart/2005/8/layout/default"/>
    <dgm:cxn modelId="{11719248-1E78-4C3C-8042-54DBB918BEFB}" type="presParOf" srcId="{44B7FD29-BEC2-42EB-8CC7-5C082D82D252}" destId="{1F0C79E6-F821-4128-82A4-7E0EABA22C17}" srcOrd="7" destOrd="0" presId="urn:microsoft.com/office/officeart/2005/8/layout/default"/>
    <dgm:cxn modelId="{97EB369D-4F9F-4980-97D8-9B24CC44AF88}" type="presParOf" srcId="{44B7FD29-BEC2-42EB-8CC7-5C082D82D252}" destId="{ED27BDB7-B1ED-40BF-A176-B5152701CF54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9F95A4-12FE-4142-97E8-124A8FD69D0F}">
      <dsp:nvSpPr>
        <dsp:cNvPr id="0" name=""/>
        <dsp:cNvSpPr/>
      </dsp:nvSpPr>
      <dsp:spPr>
        <a:xfrm>
          <a:off x="29558" y="1441"/>
          <a:ext cx="2342397" cy="14054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Logistic Regression</a:t>
          </a:r>
        </a:p>
      </dsp:txBody>
      <dsp:txXfrm>
        <a:off x="29558" y="1441"/>
        <a:ext cx="2342397" cy="1405438"/>
      </dsp:txXfrm>
    </dsp:sp>
    <dsp:sp modelId="{C5F421F8-90C3-8F41-BA9B-0683C371EE0C}">
      <dsp:nvSpPr>
        <dsp:cNvPr id="0" name=""/>
        <dsp:cNvSpPr/>
      </dsp:nvSpPr>
      <dsp:spPr>
        <a:xfrm>
          <a:off x="2606195" y="1441"/>
          <a:ext cx="2342397" cy="1405438"/>
        </a:xfrm>
        <a:prstGeom prst="rect">
          <a:avLst/>
        </a:prstGeom>
        <a:solidFill>
          <a:schemeClr val="accent4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Neural Network </a:t>
          </a:r>
          <a:endParaRPr lang="en-US" sz="2800" kern="1200"/>
        </a:p>
      </dsp:txBody>
      <dsp:txXfrm>
        <a:off x="2606195" y="1441"/>
        <a:ext cx="2342397" cy="1405438"/>
      </dsp:txXfrm>
    </dsp:sp>
    <dsp:sp modelId="{33134367-ED2E-48A8-B09F-5107807D9ACA}">
      <dsp:nvSpPr>
        <dsp:cNvPr id="0" name=""/>
        <dsp:cNvSpPr/>
      </dsp:nvSpPr>
      <dsp:spPr>
        <a:xfrm>
          <a:off x="5182832" y="1441"/>
          <a:ext cx="2342397" cy="1405438"/>
        </a:xfrm>
        <a:prstGeom prst="rect">
          <a:avLst/>
        </a:prstGeom>
        <a:solidFill>
          <a:schemeClr val="accent1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Deep Bag of Frames (</a:t>
          </a:r>
          <a:r>
            <a:rPr lang="en-US" sz="2800" kern="1200" dirty="0" err="1" smtClean="0"/>
            <a:t>DBoF</a:t>
          </a:r>
          <a:r>
            <a:rPr lang="en-US" sz="2800" kern="1200" dirty="0" smtClean="0"/>
            <a:t>)</a:t>
          </a:r>
          <a:endParaRPr lang="en-US" sz="2800" kern="1200" dirty="0"/>
        </a:p>
      </dsp:txBody>
      <dsp:txXfrm>
        <a:off x="5182832" y="1441"/>
        <a:ext cx="2342397" cy="1405438"/>
      </dsp:txXfrm>
    </dsp:sp>
    <dsp:sp modelId="{9E376C3F-7645-4D24-B3CD-5D77AF23765B}">
      <dsp:nvSpPr>
        <dsp:cNvPr id="0" name=""/>
        <dsp:cNvSpPr/>
      </dsp:nvSpPr>
      <dsp:spPr>
        <a:xfrm>
          <a:off x="7759469" y="1441"/>
          <a:ext cx="2342397" cy="1405438"/>
        </a:xfrm>
        <a:prstGeom prst="rect">
          <a:avLst/>
        </a:prstGeom>
        <a:solidFill>
          <a:schemeClr val="accent6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LSTM</a:t>
          </a:r>
        </a:p>
      </dsp:txBody>
      <dsp:txXfrm>
        <a:off x="7759469" y="1441"/>
        <a:ext cx="2342397" cy="1405438"/>
      </dsp:txXfrm>
    </dsp:sp>
    <dsp:sp modelId="{ED27BDB7-B1ED-40BF-A176-B5152701CF54}">
      <dsp:nvSpPr>
        <dsp:cNvPr id="0" name=""/>
        <dsp:cNvSpPr/>
      </dsp:nvSpPr>
      <dsp:spPr>
        <a:xfrm>
          <a:off x="3894513" y="1641119"/>
          <a:ext cx="2342397" cy="1405438"/>
        </a:xfrm>
        <a:prstGeom prst="rect">
          <a:avLst/>
        </a:prstGeom>
        <a:solidFill>
          <a:schemeClr val="accent2">
            <a:hueOff val="19609400"/>
            <a:satOff val="-27509"/>
            <a:lumOff val="-686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Ensemble?</a:t>
          </a:r>
        </a:p>
      </dsp:txBody>
      <dsp:txXfrm>
        <a:off x="3894513" y="1641119"/>
        <a:ext cx="2342397" cy="14054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CA46D-0B66-FE45-A3D1-898589105F7D}" type="datetimeFigureOut">
              <a:rPr lang="en-US" smtClean="0"/>
              <a:t>4/26/17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F5D6A-2E90-4D49-B926-B42C5A29C2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90E29-5AA3-8C4C-8302-F7FF9440EE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52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F5D6A-2E90-4D49-B926-B42C5A29C2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82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2F5D6A-2E90-4D49-B926-B42C5A29C2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0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4/26/17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09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video" Target="https://www.youtube.com/embed/r_BGJwhJdFk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446" y="109573"/>
            <a:ext cx="11072526" cy="82442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Automatic Labelling of YouTube Videos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857023" y="2438102"/>
            <a:ext cx="6152160" cy="2108809"/>
            <a:chOff x="2834264" y="2506603"/>
            <a:chExt cx="6294918" cy="25291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2514" y="2809650"/>
              <a:ext cx="3054174" cy="190046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925253" y="2613427"/>
              <a:ext cx="1274763" cy="442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Musician?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34264" y="3481154"/>
              <a:ext cx="1653650" cy="442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Video Game?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11885" y="4408156"/>
              <a:ext cx="1133707" cy="442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Vehicle?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95202" y="2698325"/>
              <a:ext cx="1061537" cy="442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Animal?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723203" y="3492186"/>
              <a:ext cx="1405979" cy="442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Bollywood?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09704" y="4592822"/>
              <a:ext cx="1159950" cy="442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Fashion?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11026" y="4368252"/>
              <a:ext cx="1579840" cy="442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Gymnastics?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69977" y="2506603"/>
              <a:ext cx="1158310" cy="4429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Comic Sans MS" charset="0"/>
                  <a:ea typeface="Comic Sans MS" charset="0"/>
                  <a:cs typeface="Comic Sans MS" charset="0"/>
                </a:rPr>
                <a:t>Cooking?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006" y="1779242"/>
            <a:ext cx="2200966" cy="14278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237" y="4172572"/>
            <a:ext cx="2245417" cy="12532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431" y="4197171"/>
            <a:ext cx="2238639" cy="14897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752" y="1830030"/>
            <a:ext cx="2362998" cy="1333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70028" y="1003088"/>
            <a:ext cx="60993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CSE 847: Final Project Presentation</a:t>
            </a:r>
            <a:endParaRPr lang="en-IN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582162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ea typeface="Comic Sans MS" charset="0"/>
                <a:cs typeface="Comic Sans MS" charset="0"/>
              </a:rPr>
              <a:t>Rahul </a:t>
            </a:r>
            <a:r>
              <a:rPr lang="en-US" sz="2000" b="1" dirty="0" err="1" smtClean="0">
                <a:ea typeface="Comic Sans MS" charset="0"/>
                <a:cs typeface="Comic Sans MS" charset="0"/>
              </a:rPr>
              <a:t>Dey</a:t>
            </a:r>
            <a:r>
              <a:rPr lang="en-US" sz="2000" b="1" dirty="0" smtClean="0">
                <a:ea typeface="Comic Sans MS" charset="0"/>
                <a:cs typeface="Comic Sans MS" charset="0"/>
              </a:rPr>
              <a:t>					Tarang Chugh</a:t>
            </a:r>
          </a:p>
          <a:p>
            <a:pPr algn="ctr"/>
            <a:r>
              <a:rPr lang="en-US" sz="2000" b="1" dirty="0" smtClean="0">
                <a:ea typeface="Comic Sans MS" charset="0"/>
                <a:cs typeface="Comic Sans MS" charset="0"/>
              </a:rPr>
              <a:t>April 26, 2017	</a:t>
            </a:r>
            <a:endParaRPr lang="en-US" sz="2000" b="1" dirty="0"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006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117231"/>
            <a:ext cx="10131425" cy="1012371"/>
          </a:xfrm>
        </p:spPr>
        <p:txBody>
          <a:bodyPr>
            <a:normAutofit/>
          </a:bodyPr>
          <a:lstStyle/>
          <a:p>
            <a:r>
              <a:rPr lang="en-US" sz="4000" b="1" dirty="0"/>
              <a:t>Example video</a:t>
            </a:r>
          </a:p>
        </p:txBody>
      </p:sp>
      <p:pic>
        <p:nvPicPr>
          <p:cNvPr id="4" name="r_BGJwhJdFk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16213" y="1417638"/>
            <a:ext cx="6269037" cy="4702175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489480"/>
              </p:ext>
            </p:extLst>
          </p:nvPr>
        </p:nvGraphicFramePr>
        <p:xfrm>
          <a:off x="9405322" y="2782570"/>
          <a:ext cx="2073085" cy="1478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73085">
                  <a:extLst>
                    <a:ext uri="{9D8B030D-6E8A-4147-A177-3AD203B41FA5}">
                      <a16:colId xmlns:a16="http://schemas.microsoft.com/office/drawing/2014/main" xmlns="" val="2830324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Ground Truth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95555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Soldier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61942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Weapon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88001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/>
                        <a:t>Outdoor Recreation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1359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01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91069"/>
            <a:ext cx="10131425" cy="1456267"/>
          </a:xfrm>
        </p:spPr>
        <p:txBody>
          <a:bodyPr/>
          <a:lstStyle/>
          <a:p>
            <a:r>
              <a:rPr lang="en-IN" b="1" dirty="0"/>
              <a:t>Our predictions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4196173"/>
              </p:ext>
            </p:extLst>
          </p:nvPr>
        </p:nvGraphicFramePr>
        <p:xfrm>
          <a:off x="380097" y="2182482"/>
          <a:ext cx="11343328" cy="24942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17916">
                  <a:extLst>
                    <a:ext uri="{9D8B030D-6E8A-4147-A177-3AD203B41FA5}">
                      <a16:colId xmlns:a16="http://schemas.microsoft.com/office/drawing/2014/main" xmlns="" val="3397284328"/>
                    </a:ext>
                  </a:extLst>
                </a:gridCol>
                <a:gridCol w="1417916">
                  <a:extLst>
                    <a:ext uri="{9D8B030D-6E8A-4147-A177-3AD203B41FA5}">
                      <a16:colId xmlns:a16="http://schemas.microsoft.com/office/drawing/2014/main" xmlns="" val="4283138928"/>
                    </a:ext>
                  </a:extLst>
                </a:gridCol>
                <a:gridCol w="1417916">
                  <a:extLst>
                    <a:ext uri="{9D8B030D-6E8A-4147-A177-3AD203B41FA5}">
                      <a16:colId xmlns:a16="http://schemas.microsoft.com/office/drawing/2014/main" xmlns="" val="3496896673"/>
                    </a:ext>
                  </a:extLst>
                </a:gridCol>
                <a:gridCol w="1417916">
                  <a:extLst>
                    <a:ext uri="{9D8B030D-6E8A-4147-A177-3AD203B41FA5}">
                      <a16:colId xmlns:a16="http://schemas.microsoft.com/office/drawing/2014/main" xmlns="" val="2153719296"/>
                    </a:ext>
                  </a:extLst>
                </a:gridCol>
                <a:gridCol w="1417916">
                  <a:extLst>
                    <a:ext uri="{9D8B030D-6E8A-4147-A177-3AD203B41FA5}">
                      <a16:colId xmlns:a16="http://schemas.microsoft.com/office/drawing/2014/main" xmlns="" val="910535139"/>
                    </a:ext>
                  </a:extLst>
                </a:gridCol>
                <a:gridCol w="1417916">
                  <a:extLst>
                    <a:ext uri="{9D8B030D-6E8A-4147-A177-3AD203B41FA5}">
                      <a16:colId xmlns:a16="http://schemas.microsoft.com/office/drawing/2014/main" xmlns="" val="3426978887"/>
                    </a:ext>
                  </a:extLst>
                </a:gridCol>
                <a:gridCol w="1417916">
                  <a:extLst>
                    <a:ext uri="{9D8B030D-6E8A-4147-A177-3AD203B41FA5}">
                      <a16:colId xmlns:a16="http://schemas.microsoft.com/office/drawing/2014/main" xmlns="" val="1108313086"/>
                    </a:ext>
                  </a:extLst>
                </a:gridCol>
                <a:gridCol w="1417916">
                  <a:extLst>
                    <a:ext uri="{9D8B030D-6E8A-4147-A177-3AD203B41FA5}">
                      <a16:colId xmlns:a16="http://schemas.microsoft.com/office/drawing/2014/main" xmlns="" val="362553037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Neural 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LSTM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solidFill>
                            <a:schemeClr val="tx1"/>
                          </a:solidFill>
                        </a:rPr>
                        <a:t>DBoF</a:t>
                      </a: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 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89063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Game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0.7246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Game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0.9563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Outdoor Recreation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0.3102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Outdoor Recreation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0.7855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6520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Weapon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0.4244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Video Game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0.8907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Hunting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0.2612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Soldier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0.4930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7361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Vehicle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0.3542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Weapon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0.6840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Weapon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0.2584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Weapon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0.4264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8304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Video Game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0.3054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Call of Duty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0.4652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Soldier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0.2197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Hunting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0.3170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062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Call of Duty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0.1965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PC Game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0.3424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Nature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0.1492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Forest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0.2022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2272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080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04" y="394342"/>
            <a:ext cx="10131425" cy="816429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Post Processing using Domain Knowledge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579" y="1426029"/>
            <a:ext cx="10131425" cy="533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4715 classes belonging to 25 top-level verticals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881" y="1656252"/>
            <a:ext cx="5262400" cy="42864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98857" y="6127370"/>
            <a:ext cx="34708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research.google.com</a:t>
            </a:r>
            <a:r>
              <a:rPr lang="en-US" sz="1200" dirty="0"/>
              <a:t>/youtube8m/</a:t>
            </a:r>
            <a:r>
              <a:rPr lang="en-US" sz="1200" dirty="0" err="1"/>
              <a:t>index.html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35579" y="1959429"/>
            <a:ext cx="583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Unlikely to have labels from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Games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/>
              <a:t>with labels from </a:t>
            </a:r>
            <a:r>
              <a:rPr lang="en-US" b="1" dirty="0" smtClean="0">
                <a:solidFill>
                  <a:srgbClr val="2D3CF7"/>
                </a:solidFill>
              </a:rPr>
              <a:t>Finance</a:t>
            </a:r>
            <a:endParaRPr lang="en-US" b="1" dirty="0">
              <a:solidFill>
                <a:srgbClr val="2D3CF7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1625749" y="2600307"/>
            <a:ext cx="794657" cy="1103941"/>
            <a:chOff x="1625749" y="2600307"/>
            <a:chExt cx="794657" cy="1103941"/>
          </a:xfrm>
        </p:grpSpPr>
        <p:sp>
          <p:nvSpPr>
            <p:cNvPr id="8" name="Oval 7"/>
            <p:cNvSpPr/>
            <p:nvPr/>
          </p:nvSpPr>
          <p:spPr>
            <a:xfrm>
              <a:off x="1625749" y="2600307"/>
              <a:ext cx="794657" cy="762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G1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41896" y="3334916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0.34</a:t>
              </a:r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07217" y="2698463"/>
            <a:ext cx="692683" cy="1033184"/>
            <a:chOff x="507217" y="2698463"/>
            <a:chExt cx="692683" cy="1033184"/>
          </a:xfrm>
        </p:grpSpPr>
        <p:sp>
          <p:nvSpPr>
            <p:cNvPr id="11" name="Rectangle 10"/>
            <p:cNvSpPr/>
            <p:nvPr/>
          </p:nvSpPr>
          <p:spPr>
            <a:xfrm>
              <a:off x="507217" y="2698463"/>
              <a:ext cx="674915" cy="62048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F1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6468" y="336231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0.37</a:t>
              </a:r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2961412" y="2713912"/>
            <a:ext cx="647078" cy="1023692"/>
            <a:chOff x="2961412" y="2713912"/>
            <a:chExt cx="647078" cy="1023692"/>
          </a:xfrm>
        </p:grpSpPr>
        <p:sp>
          <p:nvSpPr>
            <p:cNvPr id="9" name="Oval 8"/>
            <p:cNvSpPr/>
            <p:nvPr/>
          </p:nvSpPr>
          <p:spPr>
            <a:xfrm>
              <a:off x="2961412" y="2713912"/>
              <a:ext cx="647078" cy="620486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G2</a:t>
              </a:r>
              <a:endParaRPr 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03699" y="336827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0.18</a:t>
              </a:r>
              <a:endParaRPr lang="en-US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887244" y="2814657"/>
            <a:ext cx="855468" cy="874465"/>
            <a:chOff x="3877916" y="2829265"/>
            <a:chExt cx="855468" cy="874465"/>
          </a:xfrm>
        </p:grpSpPr>
        <p:sp>
          <p:nvSpPr>
            <p:cNvPr id="13" name="Triangle 12"/>
            <p:cNvSpPr/>
            <p:nvPr/>
          </p:nvSpPr>
          <p:spPr>
            <a:xfrm>
              <a:off x="3877916" y="2829265"/>
              <a:ext cx="855468" cy="496322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/>
                <a:t>O1</a:t>
              </a:r>
              <a:endParaRPr lang="en-US" sz="105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08934" y="333439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0.05</a:t>
              </a:r>
              <a:endParaRPr lang="en-US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990685" y="2879272"/>
            <a:ext cx="593432" cy="824828"/>
            <a:chOff x="4990685" y="2879272"/>
            <a:chExt cx="593432" cy="824828"/>
          </a:xfrm>
        </p:grpSpPr>
        <p:sp>
          <p:nvSpPr>
            <p:cNvPr id="10" name="Oval 9"/>
            <p:cNvSpPr/>
            <p:nvPr/>
          </p:nvSpPr>
          <p:spPr>
            <a:xfrm>
              <a:off x="5096003" y="2879272"/>
              <a:ext cx="465443" cy="446315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G3</a:t>
              </a:r>
              <a:endParaRPr lang="en-US" sz="1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90685" y="3334768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0.03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830100" y="2956255"/>
            <a:ext cx="593432" cy="738664"/>
            <a:chOff x="5830100" y="2956255"/>
            <a:chExt cx="593432" cy="738664"/>
          </a:xfrm>
        </p:grpSpPr>
        <p:sp>
          <p:nvSpPr>
            <p:cNvPr id="12" name="Rectangle 11"/>
            <p:cNvSpPr/>
            <p:nvPr/>
          </p:nvSpPr>
          <p:spPr>
            <a:xfrm>
              <a:off x="5953926" y="2956255"/>
              <a:ext cx="344924" cy="308454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F2</a:t>
              </a:r>
              <a:endParaRPr 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830100" y="332558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0.03</a:t>
              </a:r>
              <a:endParaRPr lang="en-US" dirty="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038612" y="3704100"/>
            <a:ext cx="3248789" cy="1033184"/>
            <a:chOff x="2038612" y="3704100"/>
            <a:chExt cx="3248789" cy="1033184"/>
          </a:xfrm>
        </p:grpSpPr>
        <p:grpSp>
          <p:nvGrpSpPr>
            <p:cNvPr id="70" name="Group 69"/>
            <p:cNvGrpSpPr/>
            <p:nvPr/>
          </p:nvGrpSpPr>
          <p:grpSpPr>
            <a:xfrm>
              <a:off x="2038612" y="3704100"/>
              <a:ext cx="3248789" cy="805270"/>
              <a:chOff x="2038612" y="3704100"/>
              <a:chExt cx="3248789" cy="805270"/>
            </a:xfrm>
          </p:grpSpPr>
          <p:cxnSp>
            <p:nvCxnSpPr>
              <p:cNvPr id="21" name="Straight Arrow Connector 20"/>
              <p:cNvCxnSpPr>
                <a:stCxn id="14" idx="2"/>
              </p:cNvCxnSpPr>
              <p:nvPr/>
            </p:nvCxnSpPr>
            <p:spPr>
              <a:xfrm>
                <a:off x="2038612" y="3704248"/>
                <a:ext cx="554276" cy="6422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stCxn id="16" idx="2"/>
              </p:cNvCxnSpPr>
              <p:nvPr/>
            </p:nvCxnSpPr>
            <p:spPr>
              <a:xfrm flipH="1">
                <a:off x="2825997" y="3737604"/>
                <a:ext cx="474418" cy="5810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>
                <a:stCxn id="18" idx="2"/>
              </p:cNvCxnSpPr>
              <p:nvPr/>
            </p:nvCxnSpPr>
            <p:spPr>
              <a:xfrm flipH="1">
                <a:off x="3109845" y="3704100"/>
                <a:ext cx="2177556" cy="8052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/>
            <p:cNvSpPr txBox="1"/>
            <p:nvPr/>
          </p:nvSpPr>
          <p:spPr>
            <a:xfrm>
              <a:off x="2498399" y="4367952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0.55</a:t>
              </a:r>
              <a:endParaRPr lang="en-US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903184" y="3694919"/>
            <a:ext cx="5223632" cy="1049003"/>
            <a:chOff x="903184" y="3694919"/>
            <a:chExt cx="5223632" cy="1049003"/>
          </a:xfrm>
        </p:grpSpPr>
        <p:cxnSp>
          <p:nvCxnSpPr>
            <p:cNvPr id="29" name="Straight Arrow Connector 28"/>
            <p:cNvCxnSpPr>
              <a:stCxn id="15" idx="2"/>
            </p:cNvCxnSpPr>
            <p:nvPr/>
          </p:nvCxnSpPr>
          <p:spPr>
            <a:xfrm>
              <a:off x="903184" y="3731647"/>
              <a:ext cx="3343139" cy="69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9" idx="2"/>
            </p:cNvCxnSpPr>
            <p:nvPr/>
          </p:nvCxnSpPr>
          <p:spPr>
            <a:xfrm flipH="1">
              <a:off x="4745058" y="3694919"/>
              <a:ext cx="1381758" cy="6893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264135" y="4374590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0.40</a:t>
              </a:r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314978" y="3689122"/>
            <a:ext cx="2046927" cy="1068191"/>
            <a:chOff x="4314978" y="3689122"/>
            <a:chExt cx="2046927" cy="1068191"/>
          </a:xfrm>
        </p:grpSpPr>
        <p:cxnSp>
          <p:nvCxnSpPr>
            <p:cNvPr id="38" name="Straight Arrow Connector 37"/>
            <p:cNvCxnSpPr>
              <a:stCxn id="17" idx="2"/>
            </p:cNvCxnSpPr>
            <p:nvPr/>
          </p:nvCxnSpPr>
          <p:spPr>
            <a:xfrm>
              <a:off x="4314978" y="3689122"/>
              <a:ext cx="1445863" cy="680563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768473" y="4387981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0.05</a:t>
              </a:r>
              <a:endParaRPr lang="en-US" dirty="0"/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 flipH="1" flipV="1">
            <a:off x="1891430" y="3731648"/>
            <a:ext cx="538619" cy="664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623679" y="5180704"/>
            <a:ext cx="794657" cy="1131332"/>
            <a:chOff x="623679" y="5180704"/>
            <a:chExt cx="794657" cy="1131332"/>
          </a:xfrm>
        </p:grpSpPr>
        <p:sp>
          <p:nvSpPr>
            <p:cNvPr id="51" name="Oval 50"/>
            <p:cNvSpPr/>
            <p:nvPr/>
          </p:nvSpPr>
          <p:spPr>
            <a:xfrm>
              <a:off x="623679" y="5180704"/>
              <a:ext cx="794657" cy="762000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G1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15538" y="5942704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0.40</a:t>
              </a:r>
              <a:endParaRPr lang="en-US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891430" y="5253723"/>
            <a:ext cx="692683" cy="1033184"/>
            <a:chOff x="1891430" y="5253723"/>
            <a:chExt cx="692683" cy="1033184"/>
          </a:xfrm>
        </p:grpSpPr>
        <p:sp>
          <p:nvSpPr>
            <p:cNvPr id="54" name="Rectangle 53"/>
            <p:cNvSpPr/>
            <p:nvPr/>
          </p:nvSpPr>
          <p:spPr>
            <a:xfrm>
              <a:off x="1891430" y="5253723"/>
              <a:ext cx="674915" cy="62048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F1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990681" y="591757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0.32</a:t>
              </a:r>
              <a:endParaRPr lang="en-US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3112006" y="5265619"/>
            <a:ext cx="647078" cy="1023692"/>
            <a:chOff x="3112006" y="5265619"/>
            <a:chExt cx="647078" cy="1023692"/>
          </a:xfrm>
        </p:grpSpPr>
        <p:sp>
          <p:nvSpPr>
            <p:cNvPr id="56" name="Oval 55"/>
            <p:cNvSpPr/>
            <p:nvPr/>
          </p:nvSpPr>
          <p:spPr>
            <a:xfrm>
              <a:off x="3112006" y="5265619"/>
              <a:ext cx="647078" cy="620486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G2</a:t>
              </a:r>
              <a:endParaRPr lang="en-US" sz="14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154293" y="5919979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0.21</a:t>
              </a:r>
              <a:endParaRPr lang="en-US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826983" y="5712481"/>
            <a:ext cx="593432" cy="539446"/>
            <a:chOff x="5826983" y="5712481"/>
            <a:chExt cx="593432" cy="539446"/>
          </a:xfrm>
        </p:grpSpPr>
        <p:sp>
          <p:nvSpPr>
            <p:cNvPr id="58" name="Triangle 57"/>
            <p:cNvSpPr/>
            <p:nvPr/>
          </p:nvSpPr>
          <p:spPr>
            <a:xfrm>
              <a:off x="5902312" y="5712481"/>
              <a:ext cx="325754" cy="174866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826983" y="588259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0.01</a:t>
              </a:r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089787" y="5424809"/>
            <a:ext cx="593432" cy="824828"/>
            <a:chOff x="4089787" y="5424809"/>
            <a:chExt cx="593432" cy="824828"/>
          </a:xfrm>
        </p:grpSpPr>
        <p:sp>
          <p:nvSpPr>
            <p:cNvPr id="60" name="Oval 59"/>
            <p:cNvSpPr/>
            <p:nvPr/>
          </p:nvSpPr>
          <p:spPr>
            <a:xfrm>
              <a:off x="4195105" y="5424809"/>
              <a:ext cx="465443" cy="446315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G3</a:t>
              </a:r>
              <a:endParaRPr lang="en-US" sz="10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89787" y="588030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0.04</a:t>
              </a:r>
              <a:endParaRPr lang="en-US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882596" y="5548243"/>
            <a:ext cx="593432" cy="738664"/>
            <a:chOff x="4882596" y="5548243"/>
            <a:chExt cx="593432" cy="738664"/>
          </a:xfrm>
        </p:grpSpPr>
        <p:sp>
          <p:nvSpPr>
            <p:cNvPr id="62" name="Rectangle 61"/>
            <p:cNvSpPr/>
            <p:nvPr/>
          </p:nvSpPr>
          <p:spPr>
            <a:xfrm>
              <a:off x="5006422" y="5548243"/>
              <a:ext cx="344924" cy="308454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F2</a:t>
              </a:r>
              <a:endParaRPr lang="en-US" sz="12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882596" y="5917575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0.02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005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718457"/>
          </a:xfrm>
        </p:spPr>
        <p:txBody>
          <a:bodyPr>
            <a:normAutofit/>
          </a:bodyPr>
          <a:lstStyle/>
          <a:p>
            <a:r>
              <a:rPr lang="en-US" sz="4000" b="1" dirty="0"/>
              <a:t>Conclusions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799613"/>
            <a:ext cx="10131425" cy="3649133"/>
          </a:xfrm>
        </p:spPr>
        <p:txBody>
          <a:bodyPr>
            <a:normAutofit/>
          </a:bodyPr>
          <a:lstStyle/>
          <a:p>
            <a:r>
              <a:rPr lang="en-US" sz="2400" dirty="0"/>
              <a:t>Well representative features (PCM on Inception)</a:t>
            </a:r>
          </a:p>
          <a:p>
            <a:r>
              <a:rPr lang="en-US" sz="2400" dirty="0"/>
              <a:t>LSTM suffering from lack of sequential information needed for video labelling</a:t>
            </a:r>
          </a:p>
          <a:p>
            <a:r>
              <a:rPr lang="en-US" sz="2400" dirty="0"/>
              <a:t>A simple Logistic Regression over features extracted by Inception performs quite well to give a prediction rate of 61.30 %.</a:t>
            </a:r>
          </a:p>
          <a:p>
            <a:r>
              <a:rPr lang="en-US" sz="2400" dirty="0"/>
              <a:t>Bootstrapping/Bagging followed by Ensemble of multiple classifiers such as Logistic Regression, SVM, </a:t>
            </a:r>
            <a:r>
              <a:rPr lang="en-US" sz="2400" dirty="0" err="1"/>
              <a:t>DBoF</a:t>
            </a:r>
            <a:r>
              <a:rPr lang="en-US" sz="2400" dirty="0"/>
              <a:t>, LSTM/GRU, etc.</a:t>
            </a:r>
          </a:p>
          <a:p>
            <a:r>
              <a:rPr lang="en-US" sz="2400" dirty="0"/>
              <a:t>Post processing using 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1969532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008" y="2680138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27903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76201"/>
            <a:ext cx="10131425" cy="1099456"/>
          </a:xfrm>
        </p:spPr>
        <p:txBody>
          <a:bodyPr>
            <a:normAutofit/>
          </a:bodyPr>
          <a:lstStyle/>
          <a:p>
            <a:r>
              <a:rPr lang="en-US" sz="4000" b="1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1" y="893075"/>
            <a:ext cx="10602685" cy="8188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/>
              <a:t>Automatically assign labels to multimedia data using video and audio features.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359" y="1861457"/>
            <a:ext cx="2271486" cy="21608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51513" y="4022319"/>
            <a:ext cx="1991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Indexing/Searching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2498"/>
          <a:stretch/>
        </p:blipFill>
        <p:spPr>
          <a:xfrm>
            <a:off x="159519" y="2243226"/>
            <a:ext cx="4728573" cy="28815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116" y="1861457"/>
            <a:ext cx="3858682" cy="21608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000318" y="4022319"/>
            <a:ext cx="181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Law Enforcement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98428" y="5124763"/>
            <a:ext cx="205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Exponential Growth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1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675" y="179928"/>
            <a:ext cx="10131425" cy="870857"/>
          </a:xfrm>
        </p:spPr>
        <p:txBody>
          <a:bodyPr>
            <a:normAutofit/>
          </a:bodyPr>
          <a:lstStyle/>
          <a:p>
            <a:r>
              <a:rPr lang="en-US" sz="4000" b="1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95082"/>
            <a:ext cx="4201886" cy="1662253"/>
          </a:xfrm>
        </p:spPr>
        <p:txBody>
          <a:bodyPr vert="horz" anchor="t"/>
          <a:lstStyle/>
          <a:p>
            <a:r>
              <a:rPr lang="en-US" dirty="0"/>
              <a:t>YouTube Dataset</a:t>
            </a:r>
          </a:p>
          <a:p>
            <a:pPr lvl="1"/>
            <a:r>
              <a:rPr lang="en-US" dirty="0"/>
              <a:t>8 Million videos with multiple labels</a:t>
            </a:r>
          </a:p>
          <a:p>
            <a:pPr lvl="1"/>
            <a:r>
              <a:rPr lang="en-US" dirty="0"/>
              <a:t>4716 classes</a:t>
            </a:r>
          </a:p>
          <a:p>
            <a:pPr lvl="1"/>
            <a:r>
              <a:rPr lang="en-US" dirty="0"/>
              <a:t>3.4 avg. labels/video</a:t>
            </a:r>
          </a:p>
          <a:p>
            <a:pPr lvl="1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4162746"/>
            <a:ext cx="10131425" cy="8708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95942" y="6581001"/>
            <a:ext cx="93834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charset="0"/>
              </a:rPr>
              <a:t>Abu-El-</a:t>
            </a:r>
            <a:r>
              <a:rPr lang="en-US" sz="1200" dirty="0" err="1">
                <a:latin typeface="Arial" charset="0"/>
              </a:rPr>
              <a:t>Haija</a:t>
            </a:r>
            <a:r>
              <a:rPr lang="en-US" sz="1200" dirty="0">
                <a:latin typeface="Arial" charset="0"/>
              </a:rPr>
              <a:t>, Sami, et al. "Youtube-8m: A large-scale video classification benchmark." </a:t>
            </a:r>
            <a:r>
              <a:rPr lang="en-US" sz="1200" i="1" dirty="0" err="1">
                <a:latin typeface="Arial" charset="0"/>
              </a:rPr>
              <a:t>arXiv</a:t>
            </a:r>
            <a:r>
              <a:rPr lang="en-US" sz="1200" i="1" dirty="0">
                <a:latin typeface="Arial" charset="0"/>
              </a:rPr>
              <a:t> preprint arXiv:1609.08675</a:t>
            </a:r>
            <a:r>
              <a:rPr lang="en-US" sz="1200" dirty="0">
                <a:latin typeface="Arial" charset="0"/>
              </a:rPr>
              <a:t> (2016).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861" y="1145243"/>
            <a:ext cx="5417527" cy="40907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433286" y="5236029"/>
            <a:ext cx="34531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research.google.com</a:t>
            </a:r>
            <a:r>
              <a:rPr lang="en-US" sz="1100" dirty="0"/>
              <a:t>/youtube8m/</a:t>
            </a:r>
            <a:r>
              <a:rPr lang="en-US" sz="1100" dirty="0" err="1"/>
              <a:t>workshop.html</a:t>
            </a:r>
            <a:endParaRPr lang="en-US" sz="11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8784"/>
              </p:ext>
            </p:extLst>
          </p:nvPr>
        </p:nvGraphicFramePr>
        <p:xfrm>
          <a:off x="1252831" y="2598183"/>
          <a:ext cx="3755576" cy="7416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9388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388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88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388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Validate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5,786,881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1,652,167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825,602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8,264,650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510674" y="3662794"/>
            <a:ext cx="10131425" cy="74022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 smtClean="0"/>
              <a:t>Features</a:t>
            </a:r>
            <a:endParaRPr lang="en-US" sz="2800" b="1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98713" y="4343092"/>
            <a:ext cx="5696061" cy="16525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Video-level &amp; Frame-level (sampled at 1fps)</a:t>
            </a:r>
            <a:endParaRPr lang="en-US" sz="1600" dirty="0"/>
          </a:p>
          <a:p>
            <a:r>
              <a:rPr lang="en-US" sz="1600" dirty="0" smtClean="0"/>
              <a:t>Utilized Inception-v3 network pre-trained on ImageNet Dataset</a:t>
            </a:r>
          </a:p>
          <a:p>
            <a:r>
              <a:rPr lang="en-US" sz="1600" dirty="0" smtClean="0"/>
              <a:t>Video representation extracted from penultimate layer : 2048D</a:t>
            </a:r>
          </a:p>
          <a:p>
            <a:r>
              <a:rPr lang="en-US" sz="1600" dirty="0" smtClean="0"/>
              <a:t>PCA (+ whitening): 1024D video, 128D audio</a:t>
            </a:r>
          </a:p>
        </p:txBody>
      </p:sp>
    </p:spTree>
    <p:extLst>
      <p:ext uri="{BB962C8B-B14F-4D97-AF65-F5344CB8AC3E}">
        <p14:creationId xmlns:p14="http://schemas.microsoft.com/office/powerpoint/2010/main" val="1011608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729" y="359227"/>
            <a:ext cx="10131425" cy="12192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Proposed Approach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063455"/>
              </p:ext>
            </p:extLst>
          </p:nvPr>
        </p:nvGraphicFramePr>
        <p:xfrm>
          <a:off x="1115785" y="2286000"/>
          <a:ext cx="10131425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640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055" y="1354938"/>
            <a:ext cx="3445714" cy="412472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545" y="195943"/>
            <a:ext cx="8066312" cy="1456267"/>
          </a:xfrm>
        </p:spPr>
        <p:txBody>
          <a:bodyPr>
            <a:normAutofit/>
          </a:bodyPr>
          <a:lstStyle/>
          <a:p>
            <a:r>
              <a:rPr lang="en-IN" sz="4000" b="1" dirty="0"/>
              <a:t>Deep bag of frames (</a:t>
            </a:r>
            <a:r>
              <a:rPr lang="en-IN" sz="4000" b="1" dirty="0" err="1"/>
              <a:t>dbOf</a:t>
            </a:r>
            <a:r>
              <a:rPr lang="en-IN" sz="4000" b="1" dirty="0"/>
              <a:t>)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87" y="1533254"/>
            <a:ext cx="7478484" cy="3649133"/>
          </a:xfrm>
        </p:spPr>
        <p:txBody>
          <a:bodyPr>
            <a:normAutofit/>
          </a:bodyPr>
          <a:lstStyle/>
          <a:p>
            <a:r>
              <a:rPr lang="en-IN" sz="2400" dirty="0"/>
              <a:t>Frame level features projected onto higher dimensional features using shared parameters</a:t>
            </a:r>
          </a:p>
          <a:p>
            <a:r>
              <a:rPr lang="en-IN" sz="2400" dirty="0"/>
              <a:t>RELU activation along with learned parameters produce sparse features</a:t>
            </a:r>
          </a:p>
          <a:p>
            <a:r>
              <a:rPr lang="en-IN" sz="2400" dirty="0"/>
              <a:t>Max-pooling of frame level features to video level features</a:t>
            </a:r>
          </a:p>
          <a:p>
            <a:r>
              <a:rPr lang="en-IN" sz="2400" dirty="0"/>
              <a:t>Logistic Regression on video level features</a:t>
            </a:r>
          </a:p>
        </p:txBody>
      </p:sp>
    </p:spTree>
    <p:extLst>
      <p:ext uri="{BB962C8B-B14F-4D97-AF65-F5344CB8AC3E}">
        <p14:creationId xmlns:p14="http://schemas.microsoft.com/office/powerpoint/2010/main" val="390107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916" y="250067"/>
            <a:ext cx="10131425" cy="1456267"/>
          </a:xfrm>
        </p:spPr>
        <p:txBody>
          <a:bodyPr>
            <a:normAutofit/>
          </a:bodyPr>
          <a:lstStyle/>
          <a:p>
            <a:r>
              <a:rPr lang="en-IN" sz="4000" b="1" dirty="0"/>
              <a:t>Long short term memory (</a:t>
            </a:r>
            <a:r>
              <a:rPr lang="en-IN" sz="4000" b="1" dirty="0" err="1"/>
              <a:t>lstm</a:t>
            </a:r>
            <a:r>
              <a:rPr lang="en-IN" sz="4000" b="1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03" y="2479509"/>
            <a:ext cx="1862356" cy="293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074" y="2433301"/>
            <a:ext cx="7669680" cy="29984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5551" y="550380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RNN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90914" y="568847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3664341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835" y="-6203"/>
            <a:ext cx="10803308" cy="1456267"/>
          </a:xfrm>
        </p:spPr>
        <p:txBody>
          <a:bodyPr>
            <a:normAutofit/>
          </a:bodyPr>
          <a:lstStyle/>
          <a:p>
            <a:r>
              <a:rPr lang="en-US" sz="4000" b="1" dirty="0"/>
              <a:t>Training on frame level features accuracies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7835" y="1253936"/>
            <a:ext cx="11249622" cy="5312322"/>
          </a:xfrm>
        </p:spPr>
      </p:pic>
      <p:grpSp>
        <p:nvGrpSpPr>
          <p:cNvPr id="15" name="Group 14"/>
          <p:cNvGrpSpPr/>
          <p:nvPr/>
        </p:nvGrpSpPr>
        <p:grpSpPr>
          <a:xfrm>
            <a:off x="9316157" y="1628845"/>
            <a:ext cx="2451300" cy="774554"/>
            <a:chOff x="8632867" y="1911047"/>
            <a:chExt cx="2451300" cy="774554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8637563" y="2051799"/>
              <a:ext cx="1195754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635215" y="2204199"/>
              <a:ext cx="1195754" cy="0"/>
            </a:xfrm>
            <a:prstGeom prst="line">
              <a:avLst/>
            </a:prstGeom>
            <a:ln w="28575">
              <a:solidFill>
                <a:srgbClr val="2D3CF7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8632873" y="2370667"/>
              <a:ext cx="1195754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632867" y="2525415"/>
              <a:ext cx="1195754" cy="0"/>
            </a:xfrm>
            <a:prstGeom prst="line">
              <a:avLst/>
            </a:prstGeom>
            <a:ln w="28575">
              <a:solidFill>
                <a:schemeClr val="accent5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870825" y="1911047"/>
              <a:ext cx="66063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</a:rPr>
                <a:t>Logistic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882491" y="2408602"/>
              <a:ext cx="5229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1200" b="1" dirty="0" err="1">
                  <a:solidFill>
                    <a:schemeClr val="bg1"/>
                  </a:solidFill>
                </a:rPr>
                <a:t>DBoF</a:t>
              </a:r>
              <a:endParaRPr lang="en-IN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882491" y="2244978"/>
              <a:ext cx="120167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</a:rPr>
                <a:t>Neural Network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880149" y="2079600"/>
              <a:ext cx="532646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</a:rPr>
                <a:t>LSTM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867" y="4131289"/>
            <a:ext cx="28860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26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10131425" cy="1456267"/>
          </a:xfrm>
        </p:spPr>
        <p:txBody>
          <a:bodyPr>
            <a:normAutofit/>
          </a:bodyPr>
          <a:lstStyle/>
          <a:p>
            <a:r>
              <a:rPr lang="en-IN" sz="4000" b="1" dirty="0"/>
              <a:t>Training on video level features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711" y="1673452"/>
            <a:ext cx="11227324" cy="48579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20273" y="1766333"/>
            <a:ext cx="19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4261863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805543"/>
          </a:xfrm>
        </p:spPr>
        <p:txBody>
          <a:bodyPr/>
          <a:lstStyle/>
          <a:p>
            <a:r>
              <a:rPr lang="en-US" b="1" dirty="0" err="1"/>
              <a:t>Kaggle</a:t>
            </a:r>
            <a:r>
              <a:rPr lang="en-US" b="1" dirty="0"/>
              <a:t> submissions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3594640"/>
              </p:ext>
            </p:extLst>
          </p:nvPr>
        </p:nvGraphicFramePr>
        <p:xfrm>
          <a:off x="2460010" y="2359901"/>
          <a:ext cx="742097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65578">
                  <a:extLst>
                    <a:ext uri="{9D8B030D-6E8A-4147-A177-3AD203B41FA5}">
                      <a16:colId xmlns:a16="http://schemas.microsoft.com/office/drawing/2014/main" xmlns="" val="1800451962"/>
                    </a:ext>
                  </a:extLst>
                </a:gridCol>
                <a:gridCol w="3152633">
                  <a:extLst>
                    <a:ext uri="{9D8B030D-6E8A-4147-A177-3AD203B41FA5}">
                      <a16:colId xmlns:a16="http://schemas.microsoft.com/office/drawing/2014/main" xmlns="" val="1775634776"/>
                    </a:ext>
                  </a:extLst>
                </a:gridCol>
                <a:gridCol w="3302759">
                  <a:extLst>
                    <a:ext uri="{9D8B030D-6E8A-4147-A177-3AD203B41FA5}">
                      <a16:colId xmlns:a16="http://schemas.microsoft.com/office/drawing/2014/main" xmlns="" val="1696063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Model</a:t>
                      </a:r>
                      <a:endParaRPr lang="en-IN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Classifier</a:t>
                      </a:r>
                      <a:endParaRPr lang="en-IN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Score</a:t>
                      </a:r>
                      <a:endParaRPr lang="en-IN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29723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smtClean="0"/>
                        <a:t>DBoF</a:t>
                      </a:r>
                      <a:endParaRPr lang="en-IN" dirty="0"/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 smtClean="0"/>
                        <a:t>72.72%</a:t>
                      </a:r>
                      <a:endParaRPr lang="en-IN" b="1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2391787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Logistic Regression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61.30%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4088532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Neural Networks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34.00%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2925234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LSTM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2442587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Ensemble (1 + 2 + 3)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55.33%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1523634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Ensemble (1 + 2)</a:t>
                      </a:r>
                    </a:p>
                  </a:txBody>
                  <a:tcPr marL="91439" marR="914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62.47%</a:t>
                      </a:r>
                    </a:p>
                  </a:txBody>
                  <a:tcPr marL="91439" marR="91439"/>
                </a:tc>
                <a:extLst>
                  <a:ext uri="{0D108BD9-81ED-4DB2-BD59-A6C34878D82A}">
                    <a16:rowId xmlns:a16="http://schemas.microsoft.com/office/drawing/2014/main" xmlns="" val="2932937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9746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160</TotalTime>
  <Words>441</Words>
  <Application>Microsoft Macintosh PowerPoint</Application>
  <PresentationFormat>Widescreen</PresentationFormat>
  <Paragraphs>169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Comic Sans MS</vt:lpstr>
      <vt:lpstr>Arial</vt:lpstr>
      <vt:lpstr>Celestial</vt:lpstr>
      <vt:lpstr>Automatic Labelling of YouTube Videos</vt:lpstr>
      <vt:lpstr>Problem Statement</vt:lpstr>
      <vt:lpstr>Dataset</vt:lpstr>
      <vt:lpstr>Proposed Approach</vt:lpstr>
      <vt:lpstr>Deep bag of frames (dbOf) model</vt:lpstr>
      <vt:lpstr>Long short term memory (lstm)</vt:lpstr>
      <vt:lpstr>Training on frame level features accuracies</vt:lpstr>
      <vt:lpstr>Training on video level features</vt:lpstr>
      <vt:lpstr>Kaggle submissions</vt:lpstr>
      <vt:lpstr>Example video</vt:lpstr>
      <vt:lpstr>Our predictions</vt:lpstr>
      <vt:lpstr>Post Processing using Domain Knowledge</vt:lpstr>
      <vt:lpstr>Conclusions and future work</vt:lpstr>
      <vt:lpstr>Thank You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Labelling of YouTube Videos Using Deep Learning</dc:title>
  <dc:creator>Rahul Dey</dc:creator>
  <cp:lastModifiedBy>Tarang Chugh</cp:lastModifiedBy>
  <cp:revision>40</cp:revision>
  <dcterms:modified xsi:type="dcterms:W3CDTF">2017-04-26T06:13:20Z</dcterms:modified>
</cp:coreProperties>
</file>